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261" r:id="rId11"/>
    <p:sldId id="262" r:id="rId12"/>
    <p:sldId id="265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90000-4B39-B247-A4D1-6C92730F66B5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0ABA7-C304-424A-8783-3313E8477696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Качество </a:t>
          </a:r>
          <a:r>
            <a:rPr lang="ru-RU" dirty="0"/>
            <a:t>образования</a:t>
          </a:r>
        </a:p>
      </dgm:t>
    </dgm:pt>
    <dgm:pt modelId="{7F3D59C7-C436-AA4C-91F0-67A77BE8F33B}" type="parTrans" cxnId="{C451049C-59A3-9D43-9B38-FF7AA747541F}">
      <dgm:prSet/>
      <dgm:spPr/>
      <dgm:t>
        <a:bodyPr/>
        <a:lstStyle/>
        <a:p>
          <a:endParaRPr lang="ru-RU"/>
        </a:p>
      </dgm:t>
    </dgm:pt>
    <dgm:pt modelId="{88F1B5C3-C5C3-434B-ADB1-32AED5C01BAE}" type="sibTrans" cxnId="{C451049C-59A3-9D43-9B38-FF7AA747541F}">
      <dgm:prSet/>
      <dgm:spPr/>
      <dgm:t>
        <a:bodyPr/>
        <a:lstStyle/>
        <a:p>
          <a:endParaRPr lang="ru-RU"/>
        </a:p>
      </dgm:t>
    </dgm:pt>
    <dgm:pt modelId="{8F99A754-D7F7-F044-ABDC-ABD9CBD0367D}">
      <dgm:prSet phldrT="[Текст]"/>
      <dgm:spPr/>
      <dgm:t>
        <a:bodyPr/>
        <a:lstStyle/>
        <a:p>
          <a:r>
            <a:rPr lang="ru-RU"/>
            <a:t>Рабочая программа</a:t>
          </a:r>
        </a:p>
      </dgm:t>
    </dgm:pt>
    <dgm:pt modelId="{8886D23C-3C74-294A-B263-834DBD2E8CFD}" type="parTrans" cxnId="{F37840B0-389A-BB4D-AD9A-44C53EF0183A}">
      <dgm:prSet/>
      <dgm:spPr/>
      <dgm:t>
        <a:bodyPr/>
        <a:lstStyle/>
        <a:p>
          <a:endParaRPr lang="ru-RU"/>
        </a:p>
      </dgm:t>
    </dgm:pt>
    <dgm:pt modelId="{D6DFCEDC-BC20-BD48-84C8-C8A3C915EC2E}" type="sibTrans" cxnId="{F37840B0-389A-BB4D-AD9A-44C53EF0183A}">
      <dgm:prSet/>
      <dgm:spPr/>
      <dgm:t>
        <a:bodyPr/>
        <a:lstStyle/>
        <a:p>
          <a:endParaRPr lang="ru-RU"/>
        </a:p>
      </dgm:t>
    </dgm:pt>
    <dgm:pt modelId="{8A529277-BA56-F44D-911F-4FFDC1B300C1}">
      <dgm:prSet phldrT="[Текст]"/>
      <dgm:spPr/>
      <dgm:t>
        <a:bodyPr/>
        <a:lstStyle/>
        <a:p>
          <a:r>
            <a:rPr lang="ru-RU"/>
            <a:t>Учебный план</a:t>
          </a:r>
        </a:p>
      </dgm:t>
    </dgm:pt>
    <dgm:pt modelId="{75900B80-17BD-9B41-9C20-5D62F8960BCE}" type="parTrans" cxnId="{D71E3F38-00C7-A645-A5ED-41226E0B2690}">
      <dgm:prSet/>
      <dgm:spPr/>
      <dgm:t>
        <a:bodyPr/>
        <a:lstStyle/>
        <a:p>
          <a:endParaRPr lang="ru-RU"/>
        </a:p>
      </dgm:t>
    </dgm:pt>
    <dgm:pt modelId="{E8B694ED-2CCA-684D-8887-B5C55DE0986A}" type="sibTrans" cxnId="{D71E3F38-00C7-A645-A5ED-41226E0B2690}">
      <dgm:prSet/>
      <dgm:spPr/>
      <dgm:t>
        <a:bodyPr/>
        <a:lstStyle/>
        <a:p>
          <a:endParaRPr lang="ru-RU"/>
        </a:p>
      </dgm:t>
    </dgm:pt>
    <dgm:pt modelId="{1F272A22-1D46-304C-9E1F-E5FA51FD39FF}">
      <dgm:prSet phldrT="[Текст]"/>
      <dgm:spPr/>
      <dgm:t>
        <a:bodyPr/>
        <a:lstStyle/>
        <a:p>
          <a:r>
            <a:rPr lang="ru-RU"/>
            <a:t>Проведение занятий</a:t>
          </a:r>
        </a:p>
      </dgm:t>
    </dgm:pt>
    <dgm:pt modelId="{4ACD0291-4BB0-D541-B674-0CDF04536F58}" type="parTrans" cxnId="{78C3BBE8-DCAC-0942-961A-53B6B14D2305}">
      <dgm:prSet/>
      <dgm:spPr/>
      <dgm:t>
        <a:bodyPr/>
        <a:lstStyle/>
        <a:p>
          <a:endParaRPr lang="ru-RU"/>
        </a:p>
      </dgm:t>
    </dgm:pt>
    <dgm:pt modelId="{13EFE9C0-58FC-9740-9957-5DD8986C36C0}" type="sibTrans" cxnId="{78C3BBE8-DCAC-0942-961A-53B6B14D2305}">
      <dgm:prSet/>
      <dgm:spPr/>
      <dgm:t>
        <a:bodyPr/>
        <a:lstStyle/>
        <a:p>
          <a:endParaRPr lang="ru-RU"/>
        </a:p>
      </dgm:t>
    </dgm:pt>
    <dgm:pt modelId="{21CC7ADE-F0CF-6144-A50D-224E93F3E0BA}">
      <dgm:prSet phldrT="[Текст]"/>
      <dgm:spPr/>
      <dgm:t>
        <a:bodyPr/>
        <a:lstStyle/>
        <a:p>
          <a:r>
            <a:rPr lang="ru-RU"/>
            <a:t>Аттестация</a:t>
          </a:r>
        </a:p>
      </dgm:t>
    </dgm:pt>
    <dgm:pt modelId="{3BB6440B-3C97-8048-B557-7686B9A13601}" type="parTrans" cxnId="{CF11749E-D7E8-864F-AF6B-32C3C2F4CBFA}">
      <dgm:prSet/>
      <dgm:spPr/>
      <dgm:t>
        <a:bodyPr/>
        <a:lstStyle/>
        <a:p>
          <a:endParaRPr lang="ru-RU"/>
        </a:p>
      </dgm:t>
    </dgm:pt>
    <dgm:pt modelId="{F94C00F9-8A77-9C47-96E2-CD4270D4986D}" type="sibTrans" cxnId="{CF11749E-D7E8-864F-AF6B-32C3C2F4CBFA}">
      <dgm:prSet/>
      <dgm:spPr/>
      <dgm:t>
        <a:bodyPr/>
        <a:lstStyle/>
        <a:p>
          <a:endParaRPr lang="ru-RU"/>
        </a:p>
      </dgm:t>
    </dgm:pt>
    <dgm:pt modelId="{6AF70704-AAFB-A448-A9E8-4CBF611EEA2B}" type="pres">
      <dgm:prSet presAssocID="{BDF90000-4B39-B247-A4D1-6C92730F66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A6AE2-6B85-734E-837C-E05F31D1FE8E}" type="pres">
      <dgm:prSet presAssocID="{BDF90000-4B39-B247-A4D1-6C92730F66B5}" presName="radial" presStyleCnt="0">
        <dgm:presLayoutVars>
          <dgm:animLvl val="ctr"/>
        </dgm:presLayoutVars>
      </dgm:prSet>
      <dgm:spPr/>
    </dgm:pt>
    <dgm:pt modelId="{2DDAB1DD-AB0D-3B40-9EBF-A39BF037ABD2}" type="pres">
      <dgm:prSet presAssocID="{6EB0ABA7-C304-424A-8783-3313E8477696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1B6FE425-1953-4A4B-A00B-35CB13E6456C}" type="pres">
      <dgm:prSet presAssocID="{8F99A754-D7F7-F044-ABDC-ABD9CBD0367D}" presName="node" presStyleLbl="vennNode1" presStyleIdx="1" presStyleCnt="5" custScaleX="179185" custScaleY="156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CD552-51B2-364C-82F7-3F9E92DEDD93}" type="pres">
      <dgm:prSet presAssocID="{8A529277-BA56-F44D-911F-4FFDC1B300C1}" presName="node" presStyleLbl="vennNode1" presStyleIdx="2" presStyleCnt="5" custScaleX="178432" custScaleY="138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697BC-6A8A-9E42-A052-DDD34AFEEC53}" type="pres">
      <dgm:prSet presAssocID="{1F272A22-1D46-304C-9E1F-E5FA51FD39FF}" presName="node" presStyleLbl="vennNode1" presStyleIdx="3" presStyleCnt="5" custScaleX="169086" custScaleY="14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C3FE9-D272-0049-A95E-755782FDBFB4}" type="pres">
      <dgm:prSet presAssocID="{21CC7ADE-F0CF-6144-A50D-224E93F3E0BA}" presName="node" presStyleLbl="vennNode1" presStyleIdx="4" presStyleCnt="5" custScaleX="137022" custScaleY="14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840B0-389A-BB4D-AD9A-44C53EF0183A}" srcId="{6EB0ABA7-C304-424A-8783-3313E8477696}" destId="{8F99A754-D7F7-F044-ABDC-ABD9CBD0367D}" srcOrd="0" destOrd="0" parTransId="{8886D23C-3C74-294A-B263-834DBD2E8CFD}" sibTransId="{D6DFCEDC-BC20-BD48-84C8-C8A3C915EC2E}"/>
    <dgm:cxn modelId="{D71E3F38-00C7-A645-A5ED-41226E0B2690}" srcId="{6EB0ABA7-C304-424A-8783-3313E8477696}" destId="{8A529277-BA56-F44D-911F-4FFDC1B300C1}" srcOrd="1" destOrd="0" parTransId="{75900B80-17BD-9B41-9C20-5D62F8960BCE}" sibTransId="{E8B694ED-2CCA-684D-8887-B5C55DE0986A}"/>
    <dgm:cxn modelId="{CFF4836C-5D6D-0843-8F21-C6BAB1F8EAB5}" type="presOf" srcId="{8A529277-BA56-F44D-911F-4FFDC1B300C1}" destId="{BCBCD552-51B2-364C-82F7-3F9E92DEDD93}" srcOrd="0" destOrd="0" presId="urn:microsoft.com/office/officeart/2005/8/layout/radial3"/>
    <dgm:cxn modelId="{5F549314-6FE0-1547-A6F2-D7547C87F9AC}" type="presOf" srcId="{6EB0ABA7-C304-424A-8783-3313E8477696}" destId="{2DDAB1DD-AB0D-3B40-9EBF-A39BF037ABD2}" srcOrd="0" destOrd="0" presId="urn:microsoft.com/office/officeart/2005/8/layout/radial3"/>
    <dgm:cxn modelId="{BD817BAD-4388-B549-B174-4C789FDC1A9A}" type="presOf" srcId="{1F272A22-1D46-304C-9E1F-E5FA51FD39FF}" destId="{FE7697BC-6A8A-9E42-A052-DDD34AFEEC53}" srcOrd="0" destOrd="0" presId="urn:microsoft.com/office/officeart/2005/8/layout/radial3"/>
    <dgm:cxn modelId="{0B815A79-6790-9848-89BB-7D562C8425A0}" type="presOf" srcId="{21CC7ADE-F0CF-6144-A50D-224E93F3E0BA}" destId="{644C3FE9-D272-0049-A95E-755782FDBFB4}" srcOrd="0" destOrd="0" presId="urn:microsoft.com/office/officeart/2005/8/layout/radial3"/>
    <dgm:cxn modelId="{78C3BBE8-DCAC-0942-961A-53B6B14D2305}" srcId="{6EB0ABA7-C304-424A-8783-3313E8477696}" destId="{1F272A22-1D46-304C-9E1F-E5FA51FD39FF}" srcOrd="2" destOrd="0" parTransId="{4ACD0291-4BB0-D541-B674-0CDF04536F58}" sibTransId="{13EFE9C0-58FC-9740-9957-5DD8986C36C0}"/>
    <dgm:cxn modelId="{4D776DE1-6DBC-A94C-B22E-A97F9EE994ED}" type="presOf" srcId="{8F99A754-D7F7-F044-ABDC-ABD9CBD0367D}" destId="{1B6FE425-1953-4A4B-A00B-35CB13E6456C}" srcOrd="0" destOrd="0" presId="urn:microsoft.com/office/officeart/2005/8/layout/radial3"/>
    <dgm:cxn modelId="{C451049C-59A3-9D43-9B38-FF7AA747541F}" srcId="{BDF90000-4B39-B247-A4D1-6C92730F66B5}" destId="{6EB0ABA7-C304-424A-8783-3313E8477696}" srcOrd="0" destOrd="0" parTransId="{7F3D59C7-C436-AA4C-91F0-67A77BE8F33B}" sibTransId="{88F1B5C3-C5C3-434B-ADB1-32AED5C01BAE}"/>
    <dgm:cxn modelId="{CF11749E-D7E8-864F-AF6B-32C3C2F4CBFA}" srcId="{6EB0ABA7-C304-424A-8783-3313E8477696}" destId="{21CC7ADE-F0CF-6144-A50D-224E93F3E0BA}" srcOrd="3" destOrd="0" parTransId="{3BB6440B-3C97-8048-B557-7686B9A13601}" sibTransId="{F94C00F9-8A77-9C47-96E2-CD4270D4986D}"/>
    <dgm:cxn modelId="{C007D8FE-3BD3-7B4E-B5E6-7F51AB301BF3}" type="presOf" srcId="{BDF90000-4B39-B247-A4D1-6C92730F66B5}" destId="{6AF70704-AAFB-A448-A9E8-4CBF611EEA2B}" srcOrd="0" destOrd="0" presId="urn:microsoft.com/office/officeart/2005/8/layout/radial3"/>
    <dgm:cxn modelId="{D70358EB-C3DB-4540-A350-C5E6D9588CE3}" type="presParOf" srcId="{6AF70704-AAFB-A448-A9E8-4CBF611EEA2B}" destId="{FCAA6AE2-6B85-734E-837C-E05F31D1FE8E}" srcOrd="0" destOrd="0" presId="urn:microsoft.com/office/officeart/2005/8/layout/radial3"/>
    <dgm:cxn modelId="{71D6A011-4AEC-9444-A3A2-26175C334BD4}" type="presParOf" srcId="{FCAA6AE2-6B85-734E-837C-E05F31D1FE8E}" destId="{2DDAB1DD-AB0D-3B40-9EBF-A39BF037ABD2}" srcOrd="0" destOrd="0" presId="urn:microsoft.com/office/officeart/2005/8/layout/radial3"/>
    <dgm:cxn modelId="{312E7FF3-5137-1444-B07E-AA8CF21C724F}" type="presParOf" srcId="{FCAA6AE2-6B85-734E-837C-E05F31D1FE8E}" destId="{1B6FE425-1953-4A4B-A00B-35CB13E6456C}" srcOrd="1" destOrd="0" presId="urn:microsoft.com/office/officeart/2005/8/layout/radial3"/>
    <dgm:cxn modelId="{751A131D-74B0-2541-993A-CF76456ED7D8}" type="presParOf" srcId="{FCAA6AE2-6B85-734E-837C-E05F31D1FE8E}" destId="{BCBCD552-51B2-364C-82F7-3F9E92DEDD93}" srcOrd="2" destOrd="0" presId="urn:microsoft.com/office/officeart/2005/8/layout/radial3"/>
    <dgm:cxn modelId="{74D51641-7AF1-C945-9A35-65AAE5FB4497}" type="presParOf" srcId="{FCAA6AE2-6B85-734E-837C-E05F31D1FE8E}" destId="{FE7697BC-6A8A-9E42-A052-DDD34AFEEC53}" srcOrd="3" destOrd="0" presId="urn:microsoft.com/office/officeart/2005/8/layout/radial3"/>
    <dgm:cxn modelId="{F5C9EBDF-1CF1-DC44-AC0F-4BB604DDC16C}" type="presParOf" srcId="{FCAA6AE2-6B85-734E-837C-E05F31D1FE8E}" destId="{644C3FE9-D272-0049-A95E-755782FDBFB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AB1DD-AB0D-3B40-9EBF-A39BF037ABD2}">
      <dsp:nvSpPr>
        <dsp:cNvPr id="0" name=""/>
        <dsp:cNvSpPr/>
      </dsp:nvSpPr>
      <dsp:spPr>
        <a:xfrm>
          <a:off x="1562726" y="1091324"/>
          <a:ext cx="2600653" cy="260065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Качество </a:t>
          </a:r>
          <a:r>
            <a:rPr lang="ru-RU" sz="2500" kern="1200" dirty="0"/>
            <a:t>образования</a:t>
          </a:r>
        </a:p>
      </dsp:txBody>
      <dsp:txXfrm>
        <a:off x="1943583" y="1472181"/>
        <a:ext cx="1838939" cy="1838939"/>
      </dsp:txXfrm>
    </dsp:sp>
    <dsp:sp modelId="{1B6FE425-1953-4A4B-A00B-35CB13E6456C}">
      <dsp:nvSpPr>
        <dsp:cNvPr id="0" name=""/>
        <dsp:cNvSpPr/>
      </dsp:nvSpPr>
      <dsp:spPr>
        <a:xfrm>
          <a:off x="1698058" y="-317878"/>
          <a:ext cx="2329990" cy="20318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Рабочая программа</a:t>
          </a:r>
        </a:p>
      </dsp:txBody>
      <dsp:txXfrm>
        <a:off x="2039277" y="-20326"/>
        <a:ext cx="1647552" cy="1436708"/>
      </dsp:txXfrm>
    </dsp:sp>
    <dsp:sp modelId="{BCBCD552-51B2-364C-82F7-3F9E92DEDD93}">
      <dsp:nvSpPr>
        <dsp:cNvPr id="0" name=""/>
        <dsp:cNvSpPr/>
      </dsp:nvSpPr>
      <dsp:spPr>
        <a:xfrm>
          <a:off x="3396577" y="1490004"/>
          <a:ext cx="2320198" cy="18032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Учебный план</a:t>
          </a:r>
        </a:p>
      </dsp:txBody>
      <dsp:txXfrm>
        <a:off x="3736362" y="1754090"/>
        <a:ext cx="1640628" cy="1275121"/>
      </dsp:txXfrm>
    </dsp:sp>
    <dsp:sp modelId="{FE7697BC-6A8A-9E42-A052-DDD34AFEEC53}">
      <dsp:nvSpPr>
        <dsp:cNvPr id="0" name=""/>
        <dsp:cNvSpPr/>
      </dsp:nvSpPr>
      <dsp:spPr>
        <a:xfrm>
          <a:off x="1763718" y="3164168"/>
          <a:ext cx="2198670" cy="18422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Проведение занятий</a:t>
          </a:r>
        </a:p>
      </dsp:txBody>
      <dsp:txXfrm>
        <a:off x="2085706" y="3433954"/>
        <a:ext cx="1554694" cy="1302639"/>
      </dsp:txXfrm>
    </dsp:sp>
    <dsp:sp modelId="{644C3FE9-D272-0049-A95E-755782FDBFB4}">
      <dsp:nvSpPr>
        <dsp:cNvPr id="0" name=""/>
        <dsp:cNvSpPr/>
      </dsp:nvSpPr>
      <dsp:spPr>
        <a:xfrm>
          <a:off x="278563" y="1464758"/>
          <a:ext cx="1781733" cy="18537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Аттестация</a:t>
          </a:r>
        </a:p>
      </dsp:txBody>
      <dsp:txXfrm>
        <a:off x="539492" y="1736238"/>
        <a:ext cx="1259875" cy="131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11.01.19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11.01.19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817581" y="1353522"/>
            <a:ext cx="7175351" cy="357193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Влияние внедрения информационной системы управления университетом на качество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19590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Балдин</a:t>
            </a:r>
            <a:r>
              <a:rPr lang="ru-RU" dirty="0" smtClean="0">
                <a:solidFill>
                  <a:schemeClr val="tx1"/>
                </a:solidFill>
              </a:rPr>
              <a:t> Александр Викторович</a:t>
            </a:r>
          </a:p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.т.н., профессор.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МГТУ </a:t>
            </a:r>
            <a:r>
              <a:rPr lang="ru-RU" dirty="0" err="1" smtClean="0">
                <a:solidFill>
                  <a:schemeClr val="tx1"/>
                </a:solidFill>
              </a:rPr>
              <a:t>им.Н.Э.Баумана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Сессия</a:t>
            </a:r>
            <a:endParaRPr lang="ru-RU" dirty="0"/>
          </a:p>
        </p:txBody>
      </p:sp>
      <p:pic>
        <p:nvPicPr>
          <p:cNvPr id="3" name="Изображение 2" descr="Сесси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631"/>
            <a:ext cx="9144000" cy="47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неаттестованных студентов</a:t>
            </a:r>
            <a:endParaRPr lang="ru-RU" dirty="0"/>
          </a:p>
        </p:txBody>
      </p:sp>
      <p:pic>
        <p:nvPicPr>
          <p:cNvPr id="3" name="Изображение 2" descr="Двойки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91966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преподавателей в сессию</a:t>
            </a:r>
            <a:endParaRPr lang="ru-RU" dirty="0"/>
          </a:p>
        </p:txBody>
      </p:sp>
      <p:pic>
        <p:nvPicPr>
          <p:cNvPr id="3" name="Изображение 2" descr="Препоп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876"/>
            <a:ext cx="9144000" cy="52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дисциплин</a:t>
            </a:r>
            <a:endParaRPr lang="ru-RU" dirty="0"/>
          </a:p>
        </p:txBody>
      </p:sp>
      <p:pic>
        <p:nvPicPr>
          <p:cNvPr id="3" name="Изображение 2" descr="БиблДи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285"/>
            <a:ext cx="9144000" cy="44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Титул дисциплины</a:t>
            </a:r>
            <a:endParaRPr lang="ru-RU" dirty="0"/>
          </a:p>
        </p:txBody>
      </p:sp>
      <p:pic>
        <p:nvPicPr>
          <p:cNvPr id="3" name="Изображение 2" descr="Дис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43"/>
            <a:ext cx="9144000" cy="56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Прикрепленные файлы. Рецензии</a:t>
            </a:r>
            <a:endParaRPr lang="ru-RU" dirty="0"/>
          </a:p>
        </p:txBody>
      </p:sp>
      <p:pic>
        <p:nvPicPr>
          <p:cNvPr id="3" name="Изображение 2" descr="ДисцФайлы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</a:t>
            </a:r>
            <a:endParaRPr lang="ru-RU" dirty="0"/>
          </a:p>
        </p:txBody>
      </p:sp>
      <p:pic>
        <p:nvPicPr>
          <p:cNvPr id="3" name="Изображение 2" descr="Компетенци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643"/>
            <a:ext cx="9144000" cy="49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экспертов</a:t>
            </a:r>
            <a:endParaRPr lang="ru-RU" dirty="0"/>
          </a:p>
        </p:txBody>
      </p:sp>
      <p:pic>
        <p:nvPicPr>
          <p:cNvPr id="3" name="Изображение 2" descr="Эксперт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55"/>
            <a:ext cx="9144000" cy="47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pic>
        <p:nvPicPr>
          <p:cNvPr id="3" name="Изображение 2" descr="План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46"/>
            <a:ext cx="9144000" cy="48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Печатная форма плана</a:t>
            </a:r>
            <a:endParaRPr lang="ru-RU" dirty="0"/>
          </a:p>
        </p:txBody>
      </p:sp>
      <p:pic>
        <p:nvPicPr>
          <p:cNvPr id="3" name="Изображение 2" descr="УчПлПеч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727"/>
            <a:ext cx="9144000" cy="51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образования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2025997"/>
              </p:ext>
            </p:extLst>
          </p:nvPr>
        </p:nvGraphicFramePr>
        <p:xfrm>
          <a:off x="1828800" y="1828800"/>
          <a:ext cx="5995340" cy="468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47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</a:t>
            </a:r>
            <a:r>
              <a:rPr lang="ru-RU" smtClean="0"/>
              <a:t>учебный план</a:t>
            </a:r>
            <a:endParaRPr lang="ru-RU"/>
          </a:p>
        </p:txBody>
      </p:sp>
      <p:pic>
        <p:nvPicPr>
          <p:cNvPr id="3" name="Изображение 2" descr="РабУчПл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43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Текущая успеваемость</a:t>
            </a:r>
            <a:endParaRPr lang="ru-RU" dirty="0"/>
          </a:p>
        </p:txBody>
      </p:sp>
      <p:pic>
        <p:nvPicPr>
          <p:cNvPr id="4" name="Изображение 3" descr="ТекОбща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7" y="1440129"/>
            <a:ext cx="8770233" cy="50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Лабораторные работы</a:t>
            </a:r>
            <a:endParaRPr lang="ru-RU" dirty="0"/>
          </a:p>
        </p:txBody>
      </p:sp>
      <p:pic>
        <p:nvPicPr>
          <p:cNvPr id="3" name="Изображение 2" descr="Лаборато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020"/>
            <a:ext cx="9144000" cy="48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Модульная структура дисциплины</a:t>
            </a:r>
            <a:endParaRPr lang="ru-RU" dirty="0"/>
          </a:p>
        </p:txBody>
      </p:sp>
      <p:pic>
        <p:nvPicPr>
          <p:cNvPr id="3" name="Изображение 2" descr="Модуль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554"/>
            <a:ext cx="9144000" cy="45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Распределенный экзамен</a:t>
            </a:r>
            <a:endParaRPr lang="ru-RU" dirty="0"/>
          </a:p>
        </p:txBody>
      </p:sp>
      <p:pic>
        <p:nvPicPr>
          <p:cNvPr id="3" name="Изображение 2" descr="Модуль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86"/>
            <a:ext cx="9144000" cy="45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Учет ввода данных по преподавателям</a:t>
            </a:r>
            <a:endParaRPr lang="ru-RU" dirty="0"/>
          </a:p>
        </p:txBody>
      </p:sp>
      <p:pic>
        <p:nvPicPr>
          <p:cNvPr id="3" name="Изображение 2" descr="Кафедры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562"/>
            <a:ext cx="9144000" cy="3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0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ввода данных</a:t>
            </a:r>
            <a:endParaRPr lang="ru-RU" dirty="0"/>
          </a:p>
        </p:txBody>
      </p:sp>
      <p:pic>
        <p:nvPicPr>
          <p:cNvPr id="3" name="Изображение 2" descr="ТекучКонт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621"/>
            <a:ext cx="9144000" cy="51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Успеваемость по преподавателям</a:t>
            </a:r>
            <a:endParaRPr lang="ru-RU" dirty="0"/>
          </a:p>
        </p:txBody>
      </p:sp>
      <p:pic>
        <p:nvPicPr>
          <p:cNvPr id="3" name="Изображение 2" descr="Успевае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4709"/>
      </p:ext>
    </p:extLst>
  </p:cSld>
  <p:clrMapOvr>
    <a:masterClrMapping/>
  </p:clrMapOvr>
</p:sld>
</file>

<file path=ppt/theme/theme1.xml><?xml version="1.0" encoding="utf-8"?>
<a:theme xmlns:a="http://schemas.openxmlformats.org/drawingml/2006/main" name="Черн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Черный .thmx</Template>
  <TotalTime>44</TotalTime>
  <Words>81</Words>
  <Application>Microsoft Macintosh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Черная</vt:lpstr>
      <vt:lpstr>Влияние внедрения информационной системы управления университетом на качество образования</vt:lpstr>
      <vt:lpstr>Качество образования</vt:lpstr>
      <vt:lpstr>Текущая успеваемость</vt:lpstr>
      <vt:lpstr>Лабораторные работы</vt:lpstr>
      <vt:lpstr>Модульная структура дисциплины</vt:lpstr>
      <vt:lpstr>Распределенный экзамен</vt:lpstr>
      <vt:lpstr>Учет ввода данных по преподавателям</vt:lpstr>
      <vt:lpstr>Учет ввода данных</vt:lpstr>
      <vt:lpstr>Успеваемость по преподавателям</vt:lpstr>
      <vt:lpstr>Сессия</vt:lpstr>
      <vt:lpstr>Учет неаттестованных студентов</vt:lpstr>
      <vt:lpstr>Работа преподавателей в сессию</vt:lpstr>
      <vt:lpstr>Библиотека дисциплин</vt:lpstr>
      <vt:lpstr>Титул дисциплины</vt:lpstr>
      <vt:lpstr>Прикрепленные файлы. Рецензии</vt:lpstr>
      <vt:lpstr>Компетенции </vt:lpstr>
      <vt:lpstr>Работа экспертов</vt:lpstr>
      <vt:lpstr>Учебный план</vt:lpstr>
      <vt:lpstr>Печатная форма плана</vt:lpstr>
      <vt:lpstr>Рабочий учебный план</vt:lpstr>
      <vt:lpstr>Спасибо за внимание </vt:lpstr>
    </vt:vector>
  </TitlesOfParts>
  <Company>МГТУ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система управления университетом и качество образования </dc:title>
  <dc:creator>Александр</dc:creator>
  <cp:lastModifiedBy>Александр</cp:lastModifiedBy>
  <cp:revision>8</cp:revision>
  <dcterms:created xsi:type="dcterms:W3CDTF">2018-10-11T12:50:44Z</dcterms:created>
  <dcterms:modified xsi:type="dcterms:W3CDTF">2019-01-11T07:25:53Z</dcterms:modified>
</cp:coreProperties>
</file>